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2" r:id="rId3"/>
    <p:sldId id="257" r:id="rId4"/>
    <p:sldId id="258" r:id="rId5"/>
    <p:sldId id="259" r:id="rId6"/>
    <p:sldId id="260" r:id="rId7"/>
    <p:sldId id="261" r:id="rId8"/>
    <p:sldId id="262" r:id="rId9"/>
    <p:sldId id="263" r:id="rId10"/>
    <p:sldId id="265" r:id="rId11"/>
    <p:sldId id="267" r:id="rId12"/>
    <p:sldId id="271" r:id="rId13"/>
    <p:sldId id="268" r:id="rId14"/>
    <p:sldId id="269" r:id="rId15"/>
    <p:sldId id="266" r:id="rId16"/>
    <p:sldId id="264" r:id="rId17"/>
    <p:sldId id="270" r:id="rId18"/>
    <p:sldId id="273" r:id="rId19"/>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2822" autoAdjust="0"/>
    <p:restoredTop sz="94669" autoAdjust="0"/>
  </p:normalViewPr>
  <p:slideViewPr>
    <p:cSldViewPr>
      <p:cViewPr varScale="1">
        <p:scale>
          <a:sx n="72" d="100"/>
          <a:sy n="72" d="100"/>
        </p:scale>
        <p:origin x="1468" y="60"/>
      </p:cViewPr>
      <p:guideLst>
        <p:guide orient="horz" pos="2160"/>
        <p:guide pos="2880"/>
      </p:guideLst>
    </p:cSldViewPr>
  </p:slideViewPr>
  <p:outlineViewPr>
    <p:cViewPr>
      <p:scale>
        <a:sx n="33" d="100"/>
        <a:sy n="33" d="100"/>
      </p:scale>
      <p:origin x="0" y="258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38F97212-B86D-4437-A87D-0A0C187BF39C}" type="datetimeFigureOut">
              <a:rPr lang="en-US" smtClean="0"/>
              <a:pPr/>
              <a:t>10/23/2019</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E39804D3-15CC-44EF-B415-0F6B60C6AB3C}" type="slidenum">
              <a:rPr lang="en-US" smtClean="0"/>
              <a:pPr/>
              <a:t>‹#›</a:t>
            </a:fld>
            <a:endParaRPr lang="en-US"/>
          </a:p>
        </p:txBody>
      </p:sp>
    </p:spTree>
    <p:extLst>
      <p:ext uri="{BB962C8B-B14F-4D97-AF65-F5344CB8AC3E}">
        <p14:creationId xmlns:p14="http://schemas.microsoft.com/office/powerpoint/2010/main" val="750498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E39804D3-15CC-44EF-B415-0F6B60C6AB3C}" type="slidenum">
              <a:rPr lang="en-US" smtClean="0"/>
              <a:pPr/>
              <a:t>8</a:t>
            </a:fld>
            <a:endParaRPr lang="en-US"/>
          </a:p>
        </p:txBody>
      </p:sp>
    </p:spTree>
    <p:extLst>
      <p:ext uri="{BB962C8B-B14F-4D97-AF65-F5344CB8AC3E}">
        <p14:creationId xmlns:p14="http://schemas.microsoft.com/office/powerpoint/2010/main" val="2367225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10"/>
          </p:nvPr>
        </p:nvSpPr>
        <p:spPr/>
        <p:txBody>
          <a:bodyPr/>
          <a:lstStyle/>
          <a:p>
            <a:fld id="{E39804D3-15CC-44EF-B415-0F6B60C6AB3C}" type="slidenum">
              <a:rPr lang="en-US" smtClean="0"/>
              <a:pPr/>
              <a:t>9</a:t>
            </a:fld>
            <a:endParaRPr lang="en-US"/>
          </a:p>
        </p:txBody>
      </p:sp>
    </p:spTree>
    <p:extLst>
      <p:ext uri="{BB962C8B-B14F-4D97-AF65-F5344CB8AC3E}">
        <p14:creationId xmlns:p14="http://schemas.microsoft.com/office/powerpoint/2010/main" val="3747842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E39804D3-15CC-44EF-B415-0F6B60C6AB3C}" type="slidenum">
              <a:rPr lang="en-US" smtClean="0"/>
              <a:pPr/>
              <a:t>10</a:t>
            </a:fld>
            <a:endParaRPr lang="en-US"/>
          </a:p>
        </p:txBody>
      </p:sp>
    </p:spTree>
    <p:extLst>
      <p:ext uri="{BB962C8B-B14F-4D97-AF65-F5344CB8AC3E}">
        <p14:creationId xmlns:p14="http://schemas.microsoft.com/office/powerpoint/2010/main" val="2515616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1413384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718138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1451780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3723188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619128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3400838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1976798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2103004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420964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4023119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62D53B-E30C-4B37-8503-9F7B6B39FA4C}" type="datetimeFigureOut">
              <a:rPr lang="en-US" smtClean="0"/>
              <a:pPr/>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0BEF85-34D9-4513-9207-CF3C032A84F2}" type="slidenum">
              <a:rPr lang="en-US" smtClean="0"/>
              <a:pPr/>
              <a:t>‹#›</a:t>
            </a:fld>
            <a:endParaRPr lang="en-US"/>
          </a:p>
        </p:txBody>
      </p:sp>
    </p:spTree>
    <p:extLst>
      <p:ext uri="{BB962C8B-B14F-4D97-AF65-F5344CB8AC3E}">
        <p14:creationId xmlns:p14="http://schemas.microsoft.com/office/powerpoint/2010/main" val="1650428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62D53B-E30C-4B37-8503-9F7B6B39FA4C}" type="datetimeFigureOut">
              <a:rPr lang="en-US" smtClean="0"/>
              <a:pPr/>
              <a:t>10/23/2019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0BEF85-34D9-4513-9207-CF3C032A84F2}" type="slidenum">
              <a:rPr lang="en-US" smtClean="0"/>
              <a:pPr/>
              <a:t>‹#›</a:t>
            </a:fld>
            <a:endParaRPr lang="en-US"/>
          </a:p>
        </p:txBody>
      </p:sp>
    </p:spTree>
    <p:extLst>
      <p:ext uri="{BB962C8B-B14F-4D97-AF65-F5344CB8AC3E}">
        <p14:creationId xmlns:p14="http://schemas.microsoft.com/office/powerpoint/2010/main" val="612530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fairsharehousing.org/" TargetMode="External"/><Relationship Id="rId3" Type="http://schemas.openxmlformats.org/officeDocument/2006/relationships/hyperlink" Target="http://woolsonlaw.com/docs/timeline.pdf" TargetMode="External"/><Relationship Id="rId7" Type="http://schemas.openxmlformats.org/officeDocument/2006/relationships/hyperlink" Target="http://www.nassaucap.com/wp-content/uploads/2016/01/NJ-St.-League-of-Municipalities-Report-Nassau-Capital-Advisors-09.22.2015.pdf" TargetMode="External"/><Relationship Id="rId2" Type="http://schemas.openxmlformats.org/officeDocument/2006/relationships/hyperlink" Target="https://www.state.nj.us/dca/divisions/codes/publications/guide.html" TargetMode="External"/><Relationship Id="rId1" Type="http://schemas.openxmlformats.org/officeDocument/2006/relationships/slideLayout" Target="../slideLayouts/slideLayout2.xml"/><Relationship Id="rId6" Type="http://schemas.openxmlformats.org/officeDocument/2006/relationships/hyperlink" Target="http://www.bernards.org/township%20committee/Document/2018/SettlementWithFairShareHousing2018-11-05-doc.pdf" TargetMode="External"/><Relationship Id="rId5" Type="http://schemas.openxmlformats.org/officeDocument/2006/relationships/hyperlink" Target="http://www.bernards.org/Resolutions/2018/2018-0434PlanAndElement.pdf" TargetMode="External"/><Relationship Id="rId4" Type="http://schemas.openxmlformats.org/officeDocument/2006/relationships/hyperlink" Target="http://fairsharehousing.org/images/uploads/Opinion_on_Fair_Share_Methodology.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457171"/>
            <a:ext cx="7772400" cy="1470025"/>
          </a:xfrm>
        </p:spPr>
        <p:txBody>
          <a:bodyPr/>
          <a:lstStyle/>
          <a:p>
            <a:r>
              <a:rPr lang="en-US" dirty="0"/>
              <a:t>Affordable Housing Task Force</a:t>
            </a:r>
          </a:p>
        </p:txBody>
      </p:sp>
      <p:sp>
        <p:nvSpPr>
          <p:cNvPr id="3" name="Subtitle 2"/>
          <p:cNvSpPr>
            <a:spLocks noGrp="1"/>
          </p:cNvSpPr>
          <p:nvPr>
            <p:ph type="subTitle" idx="1"/>
          </p:nvPr>
        </p:nvSpPr>
        <p:spPr>
          <a:xfrm>
            <a:off x="1447800" y="3200400"/>
            <a:ext cx="6400800" cy="1905000"/>
          </a:xfrm>
        </p:spPr>
        <p:txBody>
          <a:bodyPr>
            <a:normAutofit fontScale="92500" lnSpcReduction="20000"/>
          </a:bodyPr>
          <a:lstStyle/>
          <a:p>
            <a:r>
              <a:rPr lang="en-US" dirty="0"/>
              <a:t>Kelly Mertz</a:t>
            </a:r>
          </a:p>
          <a:p>
            <a:r>
              <a:rPr lang="en-US" dirty="0"/>
              <a:t>Lauren Manduke</a:t>
            </a:r>
          </a:p>
          <a:p>
            <a:r>
              <a:rPr lang="en-US" dirty="0"/>
              <a:t>Tom Kopczynski</a:t>
            </a:r>
          </a:p>
          <a:p>
            <a:r>
              <a:rPr lang="en-US" dirty="0"/>
              <a:t>October 29, 2019</a:t>
            </a:r>
          </a:p>
          <a:p>
            <a:endParaRPr lang="en-US" dirty="0"/>
          </a:p>
        </p:txBody>
      </p:sp>
      <p:sp>
        <p:nvSpPr>
          <p:cNvPr id="4" name="TextBox 3">
            <a:extLst>
              <a:ext uri="{FF2B5EF4-FFF2-40B4-BE49-F238E27FC236}">
                <a16:creationId xmlns:a16="http://schemas.microsoft.com/office/drawing/2014/main" id="{49B6454F-9188-47BD-82D5-D08DA7795C25}"/>
              </a:ext>
            </a:extLst>
          </p:cNvPr>
          <p:cNvSpPr txBox="1"/>
          <p:nvPr/>
        </p:nvSpPr>
        <p:spPr>
          <a:xfrm>
            <a:off x="685800" y="5562600"/>
            <a:ext cx="7924800" cy="523220"/>
          </a:xfrm>
          <a:prstGeom prst="rect">
            <a:avLst/>
          </a:prstGeom>
          <a:noFill/>
        </p:spPr>
        <p:txBody>
          <a:bodyPr wrap="square" rtlCol="0">
            <a:spAutoFit/>
          </a:bodyPr>
          <a:lstStyle/>
          <a:p>
            <a:r>
              <a:rPr lang="en-US" sz="1400" dirty="0"/>
              <a:t>(Please be advised that this report represents the findings and conclusions of the Affordable Housing Task Force and has not been reviewed by the Township Attorney)</a:t>
            </a:r>
          </a:p>
        </p:txBody>
      </p:sp>
    </p:spTree>
    <p:extLst>
      <p:ext uri="{BB962C8B-B14F-4D97-AF65-F5344CB8AC3E}">
        <p14:creationId xmlns:p14="http://schemas.microsoft.com/office/powerpoint/2010/main" val="2665713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E2EA2-480B-49A5-9544-F0D56C9C641C}"/>
              </a:ext>
            </a:extLst>
          </p:cNvPr>
          <p:cNvSpPr>
            <a:spLocks noGrp="1"/>
          </p:cNvSpPr>
          <p:nvPr>
            <p:ph type="title"/>
          </p:nvPr>
        </p:nvSpPr>
        <p:spPr/>
        <p:txBody>
          <a:bodyPr>
            <a:normAutofit/>
          </a:bodyPr>
          <a:lstStyle/>
          <a:p>
            <a:r>
              <a:rPr lang="en-US"/>
              <a:t>Consequences of Non-Compliance</a:t>
            </a:r>
          </a:p>
        </p:txBody>
      </p:sp>
      <p:sp>
        <p:nvSpPr>
          <p:cNvPr id="3" name="Content Placeholder 2">
            <a:extLst>
              <a:ext uri="{FF2B5EF4-FFF2-40B4-BE49-F238E27FC236}">
                <a16:creationId xmlns:a16="http://schemas.microsoft.com/office/drawing/2014/main" id="{6ABC803F-51AA-448C-BE61-C3E7C688A949}"/>
              </a:ext>
            </a:extLst>
          </p:cNvPr>
          <p:cNvSpPr>
            <a:spLocks noGrp="1"/>
          </p:cNvSpPr>
          <p:nvPr>
            <p:ph idx="1"/>
          </p:nvPr>
        </p:nvSpPr>
        <p:spPr>
          <a:xfrm>
            <a:off x="457200" y="1371600"/>
            <a:ext cx="8458200" cy="5334000"/>
          </a:xfrm>
        </p:spPr>
        <p:txBody>
          <a:bodyPr>
            <a:noAutofit/>
          </a:bodyPr>
          <a:lstStyle/>
          <a:p>
            <a:r>
              <a:rPr lang="en-US" sz="2000" b="1" dirty="0">
                <a:cs typeface="Times New Roman" panose="02020603050405020304" pitchFamily="18" charset="0"/>
              </a:rPr>
              <a:t>Builder Remedy Lawsuits </a:t>
            </a:r>
          </a:p>
          <a:p>
            <a:pPr lvl="1">
              <a:buFont typeface="Arial"/>
              <a:buChar char="•"/>
            </a:pPr>
            <a:r>
              <a:rPr lang="en-US" sz="1800" dirty="0">
                <a:cs typeface="Times New Roman" panose="02020603050405020304" pitchFamily="18" charset="0"/>
              </a:rPr>
              <a:t>Mechanism allowed by Courts to prosecute municipalities for exclusionary zoning practices </a:t>
            </a:r>
          </a:p>
          <a:p>
            <a:pPr lvl="1">
              <a:buFont typeface="Arial"/>
              <a:buChar char="•"/>
            </a:pPr>
            <a:r>
              <a:rPr lang="en-US" sz="1800" dirty="0">
                <a:cs typeface="Times New Roman" panose="02020603050405020304" pitchFamily="18" charset="0"/>
              </a:rPr>
              <a:t>Developers of affordable housing are not like common development communities </a:t>
            </a:r>
          </a:p>
          <a:p>
            <a:pPr lvl="2">
              <a:buFont typeface="Arial"/>
              <a:buChar char="•"/>
            </a:pPr>
            <a:r>
              <a:rPr lang="en-US" sz="1800" dirty="0">
                <a:cs typeface="Times New Roman" panose="02020603050405020304" pitchFamily="18" charset="0"/>
              </a:rPr>
              <a:t>Profits made both in the short term (construction) and long term (rent)</a:t>
            </a:r>
          </a:p>
          <a:p>
            <a:pPr lvl="1">
              <a:buFont typeface="Arial"/>
              <a:buChar char="•"/>
            </a:pPr>
            <a:r>
              <a:rPr lang="en-US" sz="1800" dirty="0">
                <a:cs typeface="Times New Roman" panose="02020603050405020304" pitchFamily="18" charset="0"/>
              </a:rPr>
              <a:t>Control location and density if prevail </a:t>
            </a:r>
          </a:p>
          <a:p>
            <a:pPr lvl="1">
              <a:buFont typeface="Arial"/>
              <a:buChar char="•"/>
            </a:pPr>
            <a:r>
              <a:rPr lang="en-US" sz="1800" dirty="0">
                <a:cs typeface="Times New Roman" panose="02020603050405020304" pitchFamily="18" charset="0"/>
              </a:rPr>
              <a:t>Often results in new zoning </a:t>
            </a:r>
          </a:p>
          <a:p>
            <a:pPr lvl="1">
              <a:buFont typeface="Arial"/>
              <a:buChar char="•"/>
            </a:pPr>
            <a:r>
              <a:rPr lang="en-US" sz="1800" dirty="0">
                <a:cs typeface="Times New Roman" panose="02020603050405020304" pitchFamily="18" charset="0"/>
              </a:rPr>
              <a:t>Often involves PILOT</a:t>
            </a:r>
          </a:p>
          <a:p>
            <a:pPr>
              <a:buFont typeface="Arial"/>
              <a:buChar char="•"/>
            </a:pPr>
            <a:r>
              <a:rPr lang="en-US" sz="2000" b="1" dirty="0">
                <a:cs typeface="Times New Roman" panose="02020603050405020304" pitchFamily="18" charset="0"/>
              </a:rPr>
              <a:t>Examples of Successful Builder Remedy Suits</a:t>
            </a:r>
          </a:p>
          <a:p>
            <a:pPr lvl="1"/>
            <a:r>
              <a:rPr lang="en-US" sz="1800" u="sng" dirty="0">
                <a:cs typeface="Times New Roman" panose="02020603050405020304" pitchFamily="18" charset="0"/>
              </a:rPr>
              <a:t>Englewood Cliffs  </a:t>
            </a:r>
          </a:p>
          <a:p>
            <a:pPr lvl="2"/>
            <a:r>
              <a:rPr lang="en-US" sz="1800" dirty="0">
                <a:cs typeface="Times New Roman" panose="02020603050405020304" pitchFamily="18" charset="0"/>
              </a:rPr>
              <a:t>Bad faith finding by Court </a:t>
            </a:r>
          </a:p>
          <a:p>
            <a:pPr lvl="2"/>
            <a:r>
              <a:rPr lang="en-US" sz="1800" dirty="0">
                <a:cs typeface="Times New Roman" panose="02020603050405020304" pitchFamily="18" charset="0"/>
              </a:rPr>
              <a:t>Developer allowed to proceed with development of former Unilever campus </a:t>
            </a:r>
          </a:p>
          <a:p>
            <a:pPr lvl="2"/>
            <a:r>
              <a:rPr lang="en-US" sz="1800" dirty="0">
                <a:cs typeface="Times New Roman" panose="02020603050405020304" pitchFamily="18" charset="0"/>
              </a:rPr>
              <a:t>Abolished Englewood Cliffs’ immunity opening the door for additional developers to developer other locations in addition to Unilever</a:t>
            </a:r>
          </a:p>
        </p:txBody>
      </p:sp>
    </p:spTree>
    <p:extLst>
      <p:ext uri="{BB962C8B-B14F-4D97-AF65-F5344CB8AC3E}">
        <p14:creationId xmlns:p14="http://schemas.microsoft.com/office/powerpoint/2010/main" val="2314902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0C74A-6943-4809-BD0B-F7CDE3E041B5}"/>
              </a:ext>
            </a:extLst>
          </p:cNvPr>
          <p:cNvSpPr>
            <a:spLocks noGrp="1"/>
          </p:cNvSpPr>
          <p:nvPr>
            <p:ph type="title"/>
          </p:nvPr>
        </p:nvSpPr>
        <p:spPr/>
        <p:txBody>
          <a:bodyPr>
            <a:normAutofit fontScale="90000"/>
          </a:bodyPr>
          <a:lstStyle/>
          <a:p>
            <a:r>
              <a:rPr lang="en-US"/>
              <a:t>Consequence of Non-Compliance (continued) </a:t>
            </a:r>
          </a:p>
        </p:txBody>
      </p:sp>
      <p:sp>
        <p:nvSpPr>
          <p:cNvPr id="3" name="Content Placeholder 2">
            <a:extLst>
              <a:ext uri="{FF2B5EF4-FFF2-40B4-BE49-F238E27FC236}">
                <a16:creationId xmlns:a16="http://schemas.microsoft.com/office/drawing/2014/main" id="{33760684-BEFA-404F-8E05-57215924CD8B}"/>
              </a:ext>
            </a:extLst>
          </p:cNvPr>
          <p:cNvSpPr>
            <a:spLocks noGrp="1"/>
          </p:cNvSpPr>
          <p:nvPr>
            <p:ph idx="1"/>
          </p:nvPr>
        </p:nvSpPr>
        <p:spPr>
          <a:xfrm>
            <a:off x="457200" y="1600200"/>
            <a:ext cx="8229600" cy="4953000"/>
          </a:xfrm>
        </p:spPr>
        <p:txBody>
          <a:bodyPr>
            <a:noAutofit/>
          </a:bodyPr>
          <a:lstStyle/>
          <a:p>
            <a:r>
              <a:rPr lang="en-US" sz="2400" u="sng" dirty="0">
                <a:cs typeface="Times New Roman" panose="02020603050405020304" pitchFamily="18" charset="0"/>
              </a:rPr>
              <a:t>Toll Bros. – “The Hills”</a:t>
            </a:r>
            <a:endParaRPr lang="en-US" sz="2400" dirty="0">
              <a:cs typeface="Times New Roman" panose="02020603050405020304" pitchFamily="18" charset="0"/>
            </a:endParaRPr>
          </a:p>
          <a:p>
            <a:pPr lvl="1"/>
            <a:r>
              <a:rPr lang="en-US" sz="2400" dirty="0">
                <a:cs typeface="Times New Roman" panose="02020603050405020304" pitchFamily="18" charset="0"/>
              </a:rPr>
              <a:t>Late 1980’s/early 1990’s - Bedminster builders’ remedy</a:t>
            </a:r>
          </a:p>
          <a:p>
            <a:pPr lvl="1"/>
            <a:r>
              <a:rPr lang="en-US" sz="2400" dirty="0">
                <a:cs typeface="Times New Roman" panose="02020603050405020304" pitchFamily="18" charset="0"/>
              </a:rPr>
              <a:t>1,800 acres formerly known as the Watchung Hills </a:t>
            </a:r>
          </a:p>
          <a:p>
            <a:pPr lvl="1"/>
            <a:r>
              <a:rPr lang="en-US" sz="2400" dirty="0">
                <a:cs typeface="Times New Roman" panose="02020603050405020304" pitchFamily="18" charset="0"/>
              </a:rPr>
              <a:t>Resulted in almost 5,000 units </a:t>
            </a:r>
          </a:p>
          <a:p>
            <a:pPr lvl="2"/>
            <a:r>
              <a:rPr lang="en-US" dirty="0">
                <a:cs typeface="Times New Roman" panose="02020603050405020304" pitchFamily="18" charset="0"/>
              </a:rPr>
              <a:t>237 Mount Laurel units built in Phillipsburg paid by developer as part of Bernards Twp’s portion of its development. </a:t>
            </a:r>
          </a:p>
          <a:p>
            <a:pPr lvl="2"/>
            <a:r>
              <a:rPr lang="en-US" dirty="0">
                <a:cs typeface="Times New Roman" panose="02020603050405020304" pitchFamily="18" charset="0"/>
              </a:rPr>
              <a:t>Remaining 315 units, 225 built as part of Bernards Twp projects, 43 proposed for here and elsewhere</a:t>
            </a:r>
          </a:p>
          <a:p>
            <a:pPr lvl="2"/>
            <a:r>
              <a:rPr lang="en-US" dirty="0">
                <a:cs typeface="Times New Roman" panose="02020603050405020304" pitchFamily="18" charset="0"/>
              </a:rPr>
              <a:t>Twp. received credit for 47 existing residents.</a:t>
            </a:r>
          </a:p>
        </p:txBody>
      </p:sp>
    </p:spTree>
    <p:extLst>
      <p:ext uri="{BB962C8B-B14F-4D97-AF65-F5344CB8AC3E}">
        <p14:creationId xmlns:p14="http://schemas.microsoft.com/office/powerpoint/2010/main" val="3777707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C7B8-FB14-4AE5-8556-5AA1A7636F9B}"/>
              </a:ext>
            </a:extLst>
          </p:cNvPr>
          <p:cNvSpPr>
            <a:spLocks noGrp="1"/>
          </p:cNvSpPr>
          <p:nvPr>
            <p:ph type="title"/>
          </p:nvPr>
        </p:nvSpPr>
        <p:spPr/>
        <p:txBody>
          <a:bodyPr>
            <a:normAutofit fontScale="90000"/>
          </a:bodyPr>
          <a:lstStyle/>
          <a:p>
            <a:r>
              <a:rPr lang="en-US"/>
              <a:t>Consequence of Non-Compliance (continued)</a:t>
            </a:r>
          </a:p>
        </p:txBody>
      </p:sp>
      <p:sp>
        <p:nvSpPr>
          <p:cNvPr id="3" name="Content Placeholder 2">
            <a:extLst>
              <a:ext uri="{FF2B5EF4-FFF2-40B4-BE49-F238E27FC236}">
                <a16:creationId xmlns:a16="http://schemas.microsoft.com/office/drawing/2014/main" id="{6B30529D-A999-4B2C-BBCC-10B9A9AFC2EC}"/>
              </a:ext>
            </a:extLst>
          </p:cNvPr>
          <p:cNvSpPr>
            <a:spLocks noGrp="1"/>
          </p:cNvSpPr>
          <p:nvPr>
            <p:ph idx="1"/>
          </p:nvPr>
        </p:nvSpPr>
        <p:spPr>
          <a:xfrm>
            <a:off x="457200" y="1600201"/>
            <a:ext cx="8229600" cy="4419600"/>
          </a:xfrm>
        </p:spPr>
        <p:txBody>
          <a:bodyPr>
            <a:normAutofit/>
          </a:bodyPr>
          <a:lstStyle/>
          <a:p>
            <a:r>
              <a:rPr lang="en-US" sz="2400" u="sng" dirty="0">
                <a:cs typeface="Times New Roman" panose="02020603050405020304" pitchFamily="18" charset="0"/>
              </a:rPr>
              <a:t>Toll Bros., Inc. v. Twp. of West Windsor</a:t>
            </a:r>
            <a:endParaRPr lang="en-US" sz="2400" dirty="0">
              <a:cs typeface="Times New Roman" panose="02020603050405020304" pitchFamily="18" charset="0"/>
            </a:endParaRPr>
          </a:p>
          <a:p>
            <a:pPr lvl="1"/>
            <a:r>
              <a:rPr lang="en-US" sz="2000" dirty="0">
                <a:cs typeface="Times New Roman" panose="02020603050405020304" pitchFamily="18" charset="0"/>
              </a:rPr>
              <a:t>New Jersey Supreme Court, 2002</a:t>
            </a:r>
          </a:p>
          <a:p>
            <a:pPr lvl="1"/>
            <a:r>
              <a:rPr lang="en-US" sz="2000" dirty="0">
                <a:cs typeface="Times New Roman" panose="02020603050405020304" pitchFamily="18" charset="0"/>
              </a:rPr>
              <a:t>Developer initiates litigation against Twp., mayor, and planning board for exclusionary zoning.</a:t>
            </a:r>
          </a:p>
          <a:p>
            <a:pPr lvl="1"/>
            <a:r>
              <a:rPr lang="en-US" sz="2000" dirty="0">
                <a:cs typeface="Times New Roman" panose="02020603050405020304" pitchFamily="18" charset="0"/>
              </a:rPr>
              <a:t>Trial Court granted remedy and Twp. appealed.</a:t>
            </a:r>
          </a:p>
          <a:p>
            <a:pPr lvl="1"/>
            <a:r>
              <a:rPr lang="en-US" sz="2000" dirty="0">
                <a:cs typeface="Times New Roman" panose="02020603050405020304" pitchFamily="18" charset="0"/>
              </a:rPr>
              <a:t>NJ Supreme Court held: </a:t>
            </a:r>
          </a:p>
          <a:p>
            <a:pPr lvl="2"/>
            <a:r>
              <a:rPr lang="en-US" sz="2000" dirty="0">
                <a:cs typeface="Times New Roman" panose="02020603050405020304" pitchFamily="18" charset="0"/>
              </a:rPr>
              <a:t>Market demand is a factor.</a:t>
            </a:r>
          </a:p>
          <a:p>
            <a:pPr lvl="2"/>
            <a:r>
              <a:rPr lang="en-US" sz="2000" dirty="0">
                <a:cs typeface="Times New Roman" panose="02020603050405020304" pitchFamily="18" charset="0"/>
              </a:rPr>
              <a:t>Twp. zoning ordinance(s) which relied almost exclusively on multi-family housing as vehicle for development of inclusionary projects did not satisfy Mt. Laurel.</a:t>
            </a:r>
          </a:p>
          <a:p>
            <a:pPr lvl="2"/>
            <a:r>
              <a:rPr lang="en-US" sz="2000" dirty="0">
                <a:cs typeface="Times New Roman" panose="02020603050405020304" pitchFamily="18" charset="0"/>
              </a:rPr>
              <a:t>Twp.’s sewer policies were impediment to compliance.</a:t>
            </a:r>
          </a:p>
          <a:p>
            <a:pPr lvl="2"/>
            <a:r>
              <a:rPr lang="en-US" sz="2000" dirty="0">
                <a:cs typeface="Times New Roman" panose="02020603050405020304" pitchFamily="18" charset="0"/>
              </a:rPr>
              <a:t>Developer was entitled to builders’ remedy.</a:t>
            </a:r>
          </a:p>
          <a:p>
            <a:endParaRPr lang="en-US" dirty="0"/>
          </a:p>
        </p:txBody>
      </p:sp>
    </p:spTree>
    <p:extLst>
      <p:ext uri="{BB962C8B-B14F-4D97-AF65-F5344CB8AC3E}">
        <p14:creationId xmlns:p14="http://schemas.microsoft.com/office/powerpoint/2010/main" val="2195850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23D-A175-4582-8B12-11255F9385DC}"/>
              </a:ext>
            </a:extLst>
          </p:cNvPr>
          <p:cNvSpPr>
            <a:spLocks noGrp="1"/>
          </p:cNvSpPr>
          <p:nvPr>
            <p:ph type="title"/>
          </p:nvPr>
        </p:nvSpPr>
        <p:spPr/>
        <p:txBody>
          <a:bodyPr>
            <a:normAutofit fontScale="90000"/>
          </a:bodyPr>
          <a:lstStyle/>
          <a:p>
            <a:r>
              <a:rPr lang="en-US"/>
              <a:t>Consequence of Non-Compliance (continued) </a:t>
            </a:r>
          </a:p>
        </p:txBody>
      </p:sp>
      <p:sp>
        <p:nvSpPr>
          <p:cNvPr id="3" name="Content Placeholder 2">
            <a:extLst>
              <a:ext uri="{FF2B5EF4-FFF2-40B4-BE49-F238E27FC236}">
                <a16:creationId xmlns:a16="http://schemas.microsoft.com/office/drawing/2014/main" id="{73905C16-F788-4C5A-B960-88D1EDAA2C18}"/>
              </a:ext>
            </a:extLst>
          </p:cNvPr>
          <p:cNvSpPr>
            <a:spLocks noGrp="1"/>
          </p:cNvSpPr>
          <p:nvPr>
            <p:ph idx="1"/>
          </p:nvPr>
        </p:nvSpPr>
        <p:spPr/>
        <p:txBody>
          <a:bodyPr>
            <a:normAutofit/>
          </a:bodyPr>
          <a:lstStyle/>
          <a:p>
            <a:r>
              <a:rPr lang="en-US" sz="2400" u="sng" dirty="0">
                <a:cs typeface="Times New Roman" panose="02020603050405020304" pitchFamily="18" charset="0"/>
              </a:rPr>
              <a:t>Landmark at </a:t>
            </a:r>
            <a:r>
              <a:rPr lang="en-US" sz="2400" u="sng" dirty="0" err="1">
                <a:cs typeface="Times New Roman" panose="02020603050405020304" pitchFamily="18" charset="0"/>
              </a:rPr>
              <a:t>Radburn</a:t>
            </a:r>
            <a:r>
              <a:rPr lang="en-US" sz="2400" u="sng" dirty="0">
                <a:cs typeface="Times New Roman" panose="02020603050405020304" pitchFamily="18" charset="0"/>
              </a:rPr>
              <a:t>, L.L.C. v. Borough of Fair Lawn</a:t>
            </a:r>
          </a:p>
          <a:p>
            <a:pPr lvl="1"/>
            <a:r>
              <a:rPr lang="en-US" sz="2400" dirty="0">
                <a:cs typeface="Times New Roman" panose="02020603050405020304" pitchFamily="18" charset="0"/>
              </a:rPr>
              <a:t>Builder remedy for exclusionary zoning</a:t>
            </a:r>
          </a:p>
          <a:p>
            <a:pPr lvl="1"/>
            <a:r>
              <a:rPr lang="en-US" sz="2400" dirty="0">
                <a:cs typeface="Times New Roman" panose="02020603050405020304" pitchFamily="18" charset="0"/>
              </a:rPr>
              <a:t>Found municipality’s future plans to rezone certain cites insufficient</a:t>
            </a:r>
          </a:p>
          <a:p>
            <a:pPr lvl="1"/>
            <a:r>
              <a:rPr lang="en-US" sz="2400" dirty="0">
                <a:cs typeface="Times New Roman" panose="02020603050405020304" pitchFamily="18" charset="0"/>
              </a:rPr>
              <a:t>Court found that it is not too burdensome to require municipalities to actually adopt, by ordinance, all components of the regulatory scheme for realistic opportunities for affordable housing.</a:t>
            </a:r>
          </a:p>
          <a:p>
            <a:pPr lvl="1"/>
            <a:r>
              <a:rPr lang="en-US" sz="2400" dirty="0">
                <a:cs typeface="Times New Roman" panose="02020603050405020304" pitchFamily="18" charset="0"/>
              </a:rPr>
              <a:t>Declared Fair Lawn’s land use regulations invalid </a:t>
            </a:r>
          </a:p>
          <a:p>
            <a:pPr lvl="1"/>
            <a:r>
              <a:rPr lang="en-US" sz="2400" dirty="0">
                <a:cs typeface="Times New Roman" panose="02020603050405020304" pitchFamily="18" charset="0"/>
              </a:rPr>
              <a:t>Appointed a Special Master pending appeal</a:t>
            </a:r>
          </a:p>
        </p:txBody>
      </p:sp>
    </p:spTree>
    <p:extLst>
      <p:ext uri="{BB962C8B-B14F-4D97-AF65-F5344CB8AC3E}">
        <p14:creationId xmlns:p14="http://schemas.microsoft.com/office/powerpoint/2010/main" val="815977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B1FF5-DDD0-4498-B60B-2A4E08DAD28B}"/>
              </a:ext>
            </a:extLst>
          </p:cNvPr>
          <p:cNvSpPr>
            <a:spLocks noGrp="1"/>
          </p:cNvSpPr>
          <p:nvPr>
            <p:ph type="title"/>
          </p:nvPr>
        </p:nvSpPr>
        <p:spPr/>
        <p:txBody>
          <a:bodyPr>
            <a:normAutofit fontScale="90000"/>
          </a:bodyPr>
          <a:lstStyle/>
          <a:p>
            <a:r>
              <a:rPr lang="en-US"/>
              <a:t>Consequence of Non-Compliance (continued)</a:t>
            </a:r>
          </a:p>
        </p:txBody>
      </p:sp>
      <p:sp>
        <p:nvSpPr>
          <p:cNvPr id="3" name="Content Placeholder 2">
            <a:extLst>
              <a:ext uri="{FF2B5EF4-FFF2-40B4-BE49-F238E27FC236}">
                <a16:creationId xmlns:a16="http://schemas.microsoft.com/office/drawing/2014/main" id="{33BAD0D7-E575-4658-96B0-939D6CEAF026}"/>
              </a:ext>
            </a:extLst>
          </p:cNvPr>
          <p:cNvSpPr>
            <a:spLocks noGrp="1"/>
          </p:cNvSpPr>
          <p:nvPr>
            <p:ph idx="1"/>
          </p:nvPr>
        </p:nvSpPr>
        <p:spPr>
          <a:xfrm>
            <a:off x="457200" y="1600200"/>
            <a:ext cx="8305800" cy="4525963"/>
          </a:xfrm>
        </p:spPr>
        <p:txBody>
          <a:bodyPr>
            <a:normAutofit/>
          </a:bodyPr>
          <a:lstStyle/>
          <a:p>
            <a:r>
              <a:rPr lang="en-US" dirty="0"/>
              <a:t>Bottom line – Non-Compliance is not a viable option. </a:t>
            </a:r>
          </a:p>
          <a:p>
            <a:r>
              <a:rPr lang="en-US" dirty="0"/>
              <a:t>It is NEVER beneficial to allow the municipality to be subject to a builder’s remedy situation: </a:t>
            </a:r>
          </a:p>
          <a:p>
            <a:pPr lvl="1"/>
            <a:r>
              <a:rPr lang="en-US" dirty="0"/>
              <a:t>Municipality loses control of location</a:t>
            </a:r>
          </a:p>
          <a:p>
            <a:pPr lvl="1"/>
            <a:r>
              <a:rPr lang="en-US" dirty="0"/>
              <a:t>Municipality loses control over density of housing</a:t>
            </a:r>
          </a:p>
          <a:p>
            <a:pPr lvl="1"/>
            <a:r>
              <a:rPr lang="en-US" dirty="0"/>
              <a:t>Overreach </a:t>
            </a:r>
          </a:p>
          <a:p>
            <a:pPr lvl="1"/>
            <a:r>
              <a:rPr lang="en-US" dirty="0"/>
              <a:t>Dangerous precedent</a:t>
            </a:r>
          </a:p>
        </p:txBody>
      </p:sp>
    </p:spTree>
    <p:extLst>
      <p:ext uri="{BB962C8B-B14F-4D97-AF65-F5344CB8AC3E}">
        <p14:creationId xmlns:p14="http://schemas.microsoft.com/office/powerpoint/2010/main" val="2381528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50A87-95EF-4DF2-B038-0C8F85DE66A8}"/>
              </a:ext>
            </a:extLst>
          </p:cNvPr>
          <p:cNvSpPr>
            <a:spLocks noGrp="1"/>
          </p:cNvSpPr>
          <p:nvPr>
            <p:ph type="title"/>
          </p:nvPr>
        </p:nvSpPr>
        <p:spPr>
          <a:xfrm>
            <a:off x="457200" y="274638"/>
            <a:ext cx="8229600" cy="1096962"/>
          </a:xfrm>
        </p:spPr>
        <p:txBody>
          <a:bodyPr>
            <a:normAutofit/>
          </a:bodyPr>
          <a:lstStyle/>
          <a:p>
            <a:r>
              <a:rPr lang="en-US" dirty="0"/>
              <a:t>Can BT manage its own AH? </a:t>
            </a:r>
          </a:p>
        </p:txBody>
      </p:sp>
      <p:sp>
        <p:nvSpPr>
          <p:cNvPr id="3" name="Content Placeholder 2">
            <a:extLst>
              <a:ext uri="{FF2B5EF4-FFF2-40B4-BE49-F238E27FC236}">
                <a16:creationId xmlns:a16="http://schemas.microsoft.com/office/drawing/2014/main" id="{5DD74600-3B2D-4971-9ADB-98AFAA9D7989}"/>
              </a:ext>
            </a:extLst>
          </p:cNvPr>
          <p:cNvSpPr>
            <a:spLocks noGrp="1"/>
          </p:cNvSpPr>
          <p:nvPr>
            <p:ph idx="1"/>
          </p:nvPr>
        </p:nvSpPr>
        <p:spPr/>
        <p:txBody>
          <a:bodyPr>
            <a:normAutofit lnSpcReduction="10000"/>
          </a:bodyPr>
          <a:lstStyle/>
          <a:p>
            <a:r>
              <a:rPr lang="en-US" dirty="0"/>
              <a:t>Requires tremendous resources including housing authority or similar body </a:t>
            </a:r>
          </a:p>
          <a:p>
            <a:r>
              <a:rPr lang="en-US" dirty="0"/>
              <a:t>Condemnation proceedings are time consuming and expensive </a:t>
            </a:r>
          </a:p>
          <a:p>
            <a:r>
              <a:rPr lang="en-US" dirty="0"/>
              <a:t>Lack of suitable available locations to address the needs and requirements of the mandates</a:t>
            </a:r>
          </a:p>
          <a:p>
            <a:r>
              <a:rPr lang="en-US" dirty="0"/>
              <a:t>Taxpayers would effectively be footing the bill for all operations / management of municipality-owned locations</a:t>
            </a:r>
          </a:p>
          <a:p>
            <a:endParaRPr lang="en-US" dirty="0"/>
          </a:p>
        </p:txBody>
      </p:sp>
    </p:spTree>
    <p:extLst>
      <p:ext uri="{BB962C8B-B14F-4D97-AF65-F5344CB8AC3E}">
        <p14:creationId xmlns:p14="http://schemas.microsoft.com/office/powerpoint/2010/main" val="2398749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Legislative Change</a:t>
            </a:r>
          </a:p>
        </p:txBody>
      </p:sp>
      <p:sp>
        <p:nvSpPr>
          <p:cNvPr id="3" name="Content Placeholder 2"/>
          <p:cNvSpPr>
            <a:spLocks noGrp="1"/>
          </p:cNvSpPr>
          <p:nvPr>
            <p:ph idx="1"/>
          </p:nvPr>
        </p:nvSpPr>
        <p:spPr/>
        <p:txBody>
          <a:bodyPr>
            <a:normAutofit fontScale="85000" lnSpcReduction="10000"/>
          </a:bodyPr>
          <a:lstStyle/>
          <a:p>
            <a:r>
              <a:rPr lang="en-US" dirty="0"/>
              <a:t>114 bills have been presented to the State legislature.  Three of them propose removal of the AH process from the Courts.</a:t>
            </a:r>
          </a:p>
          <a:p>
            <a:pPr lvl="1"/>
            <a:r>
              <a:rPr lang="en-US" dirty="0"/>
              <a:t>A1644  - Allows municipalities to establish AH preference for their residents.</a:t>
            </a:r>
          </a:p>
          <a:p>
            <a:pPr lvl="1"/>
            <a:r>
              <a:rPr lang="en-US" dirty="0"/>
              <a:t>A1648  -  Establishes additional factors for municipal adjustment used in calculating fair share AH obligations; provides population-based cap for these obligations.</a:t>
            </a:r>
          </a:p>
          <a:p>
            <a:pPr lvl="1"/>
            <a:r>
              <a:rPr lang="en-US" dirty="0"/>
              <a:t>A4471  -  Establishes “Subcommittee on Affordable Housing Needs” within “Joint Committee on Housing Affordability”; requires subcommittee to make determinations concerning AH needs.</a:t>
            </a:r>
          </a:p>
          <a:p>
            <a:pPr lvl="2"/>
            <a:endParaRPr lang="en-US" dirty="0"/>
          </a:p>
        </p:txBody>
      </p:sp>
    </p:spTree>
    <p:extLst>
      <p:ext uri="{BB962C8B-B14F-4D97-AF65-F5344CB8AC3E}">
        <p14:creationId xmlns:p14="http://schemas.microsoft.com/office/powerpoint/2010/main" val="4179186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3E41E-395D-4306-A74A-107BE5CEB6E9}"/>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2D00453A-23F2-4416-AA87-159E2B84936B}"/>
              </a:ext>
            </a:extLst>
          </p:cNvPr>
          <p:cNvSpPr>
            <a:spLocks noGrp="1"/>
          </p:cNvSpPr>
          <p:nvPr>
            <p:ph idx="1"/>
          </p:nvPr>
        </p:nvSpPr>
        <p:spPr/>
        <p:txBody>
          <a:bodyPr>
            <a:normAutofit fontScale="85000" lnSpcReduction="10000"/>
          </a:bodyPr>
          <a:lstStyle/>
          <a:p>
            <a:r>
              <a:rPr lang="en-US" dirty="0"/>
              <a:t>Affordable Housing eligibility is composed of a range of income levels that vary from region to region. </a:t>
            </a:r>
          </a:p>
          <a:p>
            <a:r>
              <a:rPr lang="en-US" dirty="0"/>
              <a:t>Transparency is the goal, but challenged in some instances by immunity lawsuits, confidentiality requirements of mediation / settlement,  and/or Court-order.</a:t>
            </a:r>
          </a:p>
          <a:p>
            <a:r>
              <a:rPr lang="en-US" dirty="0"/>
              <a:t>Builders’ Remedy lawsuits should be avoided at all costs. </a:t>
            </a:r>
          </a:p>
          <a:p>
            <a:r>
              <a:rPr lang="en-US" dirty="0"/>
              <a:t>The majority of BT’s current residential development is being driven by court mandated affordable housing obligations.</a:t>
            </a:r>
          </a:p>
        </p:txBody>
      </p:sp>
    </p:spTree>
    <p:extLst>
      <p:ext uri="{BB962C8B-B14F-4D97-AF65-F5344CB8AC3E}">
        <p14:creationId xmlns:p14="http://schemas.microsoft.com/office/powerpoint/2010/main" val="3001278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Helpful Links</a:t>
            </a:r>
            <a:endParaRPr lang="en-US" dirty="0"/>
          </a:p>
        </p:txBody>
      </p:sp>
      <p:sp>
        <p:nvSpPr>
          <p:cNvPr id="3" name="Content Placeholder 2"/>
          <p:cNvSpPr>
            <a:spLocks noGrp="1"/>
          </p:cNvSpPr>
          <p:nvPr>
            <p:ph idx="1"/>
          </p:nvPr>
        </p:nvSpPr>
        <p:spPr/>
        <p:txBody>
          <a:bodyPr>
            <a:normAutofit fontScale="62500" lnSpcReduction="20000"/>
          </a:bodyPr>
          <a:lstStyle/>
          <a:p>
            <a:r>
              <a:rPr lang="en-US" dirty="0"/>
              <a:t>NJ guide to AH:</a:t>
            </a:r>
            <a:r>
              <a:rPr lang="en-US" dirty="0">
                <a:hlinkClick r:id="rId2"/>
              </a:rPr>
              <a:t> https://www.state.nj.us/dca/divisions/codes/publications/guide.html</a:t>
            </a:r>
            <a:endParaRPr lang="en-US" dirty="0"/>
          </a:p>
          <a:p>
            <a:r>
              <a:rPr lang="en-US" dirty="0"/>
              <a:t>Detailed timeline:  </a:t>
            </a:r>
            <a:r>
              <a:rPr lang="en-US" dirty="0">
                <a:hlinkClick r:id="rId3"/>
              </a:rPr>
              <a:t>http://woolsonlaw.com/docs/timeline.pdf</a:t>
            </a:r>
            <a:endParaRPr lang="en-US" dirty="0"/>
          </a:p>
          <a:p>
            <a:r>
              <a:rPr lang="en-US" dirty="0"/>
              <a:t>Judge Jacobson ruling:</a:t>
            </a:r>
            <a:r>
              <a:rPr lang="en-US" dirty="0">
                <a:hlinkClick r:id="rId4"/>
              </a:rPr>
              <a:t> http://fairsharehousing.org/images/uploads/Opinion_on_Fair_Share_Methodology.pdf</a:t>
            </a:r>
            <a:endParaRPr lang="en-US" dirty="0"/>
          </a:p>
          <a:p>
            <a:r>
              <a:rPr lang="en-US" dirty="0"/>
              <a:t>BT’s 2018 Housing Plan Element:</a:t>
            </a:r>
            <a:r>
              <a:rPr lang="en-US" dirty="0">
                <a:hlinkClick r:id="rId5"/>
              </a:rPr>
              <a:t> http://www.bernards.org/Resolutions/2018/2018-0434PlanAndElement.pdf</a:t>
            </a:r>
            <a:endParaRPr lang="en-US" dirty="0"/>
          </a:p>
          <a:p>
            <a:r>
              <a:rPr lang="en-US" dirty="0"/>
              <a:t>Judge Miller’s ruling:</a:t>
            </a:r>
            <a:r>
              <a:rPr lang="en-US" dirty="0">
                <a:hlinkClick r:id="rId6"/>
              </a:rPr>
              <a:t> http://www.bernards.org/township%20committee/Document/2018/SettlementWithFairShareHousing2018-11-05-doc.pdf</a:t>
            </a:r>
            <a:endParaRPr lang="en-US" dirty="0"/>
          </a:p>
          <a:p>
            <a:r>
              <a:rPr lang="en-US" dirty="0"/>
              <a:t>NJ League of Municipalities’ analysis:</a:t>
            </a:r>
            <a:r>
              <a:rPr lang="en-US" dirty="0">
                <a:hlinkClick r:id="rId7"/>
              </a:rPr>
              <a:t> http://www.nassaucap.com/wp-content/uploads/2016/01/NJ-St.-League-of-Municipalities-Report-Nassau-Capital-Advisors-09.22.2015.pdf</a:t>
            </a:r>
            <a:endParaRPr lang="en-US" dirty="0"/>
          </a:p>
          <a:p>
            <a:r>
              <a:rPr lang="en-US" dirty="0"/>
              <a:t>Fair Share Housing Center: </a:t>
            </a:r>
            <a:r>
              <a:rPr lang="en-US" dirty="0">
                <a:hlinkClick r:id="rId8"/>
              </a:rPr>
              <a:t>http://fairsharehousing.org/ </a:t>
            </a:r>
            <a:endParaRPr lang="en-US" dirty="0"/>
          </a:p>
          <a:p>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176126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Affordable Housing (AH)?</a:t>
            </a:r>
          </a:p>
        </p:txBody>
      </p:sp>
      <p:sp>
        <p:nvSpPr>
          <p:cNvPr id="3" name="Content Placeholder 2"/>
          <p:cNvSpPr>
            <a:spLocks noGrp="1"/>
          </p:cNvSpPr>
          <p:nvPr>
            <p:ph idx="1"/>
          </p:nvPr>
        </p:nvSpPr>
        <p:spPr/>
        <p:txBody>
          <a:bodyPr/>
          <a:lstStyle/>
          <a:p>
            <a:r>
              <a:rPr lang="en-US" dirty="0"/>
              <a:t>Affordable housing, unlike market rate housing, has affordability controls limiting the price for at least 30 years.</a:t>
            </a:r>
          </a:p>
          <a:p>
            <a:r>
              <a:rPr lang="en-US" dirty="0"/>
              <a:t>In NJ,  housing is defined as affordable if a household is spending approximately 30% of the household’s gross income on housing costs.</a:t>
            </a:r>
          </a:p>
          <a:p>
            <a:r>
              <a:rPr lang="en-US" dirty="0"/>
              <a:t>The majority of AH units are rentals.</a:t>
            </a:r>
          </a:p>
          <a:p>
            <a:endParaRPr lang="en-US" dirty="0"/>
          </a:p>
        </p:txBody>
      </p:sp>
    </p:spTree>
    <p:extLst>
      <p:ext uri="{BB962C8B-B14F-4D97-AF65-F5344CB8AC3E}">
        <p14:creationId xmlns:p14="http://schemas.microsoft.com/office/powerpoint/2010/main" val="1027920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qualifies for AH?</a:t>
            </a:r>
          </a:p>
        </p:txBody>
      </p:sp>
      <p:sp>
        <p:nvSpPr>
          <p:cNvPr id="3" name="Content Placeholder 2"/>
          <p:cNvSpPr>
            <a:spLocks noGrp="1"/>
          </p:cNvSpPr>
          <p:nvPr>
            <p:ph idx="1"/>
          </p:nvPr>
        </p:nvSpPr>
        <p:spPr/>
        <p:txBody>
          <a:bodyPr>
            <a:normAutofit fontScale="92500" lnSpcReduction="10000"/>
          </a:bodyPr>
          <a:lstStyle/>
          <a:p>
            <a:r>
              <a:rPr lang="en-US" dirty="0"/>
              <a:t>Eligibility is a function of a household’s income versus the region’s median family income.</a:t>
            </a:r>
          </a:p>
          <a:p>
            <a:r>
              <a:rPr lang="en-US" dirty="0"/>
              <a:t> 3 categories: </a:t>
            </a:r>
          </a:p>
          <a:p>
            <a:pPr lvl="2"/>
            <a:r>
              <a:rPr lang="en-US" dirty="0"/>
              <a:t>Very Low:  Household income is less than 30% of the regional median.</a:t>
            </a:r>
          </a:p>
          <a:p>
            <a:pPr lvl="2"/>
            <a:r>
              <a:rPr lang="en-US" dirty="0"/>
              <a:t>Low: Household income is less than 50% of the regional median.</a:t>
            </a:r>
          </a:p>
          <a:p>
            <a:pPr lvl="2"/>
            <a:r>
              <a:rPr lang="en-US" dirty="0"/>
              <a:t>Moderate: Household income is between 50% and 80% of the regional median.</a:t>
            </a:r>
          </a:p>
          <a:p>
            <a:r>
              <a:rPr lang="en-US" dirty="0"/>
              <a:t>BT regional (Somerset – Hunterdon – Middlesex) median income is $118,300.</a:t>
            </a:r>
          </a:p>
          <a:p>
            <a:pPr lvl="1"/>
            <a:endParaRPr lang="en-US" dirty="0">
              <a:highlight>
                <a:srgbClr val="FFFF00"/>
              </a:highlight>
            </a:endParaRPr>
          </a:p>
          <a:p>
            <a:endParaRPr lang="en-US" dirty="0"/>
          </a:p>
        </p:txBody>
      </p:sp>
    </p:spTree>
    <p:extLst>
      <p:ext uri="{BB962C8B-B14F-4D97-AF65-F5344CB8AC3E}">
        <p14:creationId xmlns:p14="http://schemas.microsoft.com/office/powerpoint/2010/main" val="3922371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Some history of affordable housing in NJ</a:t>
            </a:r>
          </a:p>
        </p:txBody>
      </p:sp>
      <p:sp>
        <p:nvSpPr>
          <p:cNvPr id="3" name="Content Placeholder 2"/>
          <p:cNvSpPr>
            <a:spLocks noGrp="1"/>
          </p:cNvSpPr>
          <p:nvPr>
            <p:ph idx="1"/>
          </p:nvPr>
        </p:nvSpPr>
        <p:spPr/>
        <p:txBody>
          <a:bodyPr>
            <a:normAutofit lnSpcReduction="10000"/>
          </a:bodyPr>
          <a:lstStyle/>
          <a:p>
            <a:r>
              <a:rPr lang="en-US" b="1" u="sng"/>
              <a:t>Mount Laurel I </a:t>
            </a:r>
            <a:r>
              <a:rPr lang="en-US"/>
              <a:t>(1975).  Municipalities “must, by its land use regulations, make realistically possible the opportunity for an appropriate variety and choice of housing for all categories of people who may desire to live there” including those of low and moderate income.</a:t>
            </a:r>
          </a:p>
          <a:p>
            <a:r>
              <a:rPr lang="en-US"/>
              <a:t>The decision prohibits municipalities from using </a:t>
            </a:r>
            <a:r>
              <a:rPr lang="en-US" b="1"/>
              <a:t>zoning</a:t>
            </a:r>
            <a:r>
              <a:rPr lang="en-US"/>
              <a:t> powers to prevent the </a:t>
            </a:r>
            <a:r>
              <a:rPr lang="en-US" b="1"/>
              <a:t>potential</a:t>
            </a:r>
            <a:r>
              <a:rPr lang="en-US"/>
              <a:t> for the development of affordable housing. </a:t>
            </a:r>
          </a:p>
        </p:txBody>
      </p:sp>
    </p:spTree>
    <p:extLst>
      <p:ext uri="{BB962C8B-B14F-4D97-AF65-F5344CB8AC3E}">
        <p14:creationId xmlns:p14="http://schemas.microsoft.com/office/powerpoint/2010/main" val="1069405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Mount Laurel II (1983)</a:t>
            </a:r>
          </a:p>
        </p:txBody>
      </p:sp>
      <p:sp>
        <p:nvSpPr>
          <p:cNvPr id="3" name="Content Placeholder 2"/>
          <p:cNvSpPr>
            <a:spLocks noGrp="1"/>
          </p:cNvSpPr>
          <p:nvPr>
            <p:ph idx="1"/>
          </p:nvPr>
        </p:nvSpPr>
        <p:spPr/>
        <p:txBody>
          <a:bodyPr>
            <a:normAutofit fontScale="92500" lnSpcReduction="20000"/>
          </a:bodyPr>
          <a:lstStyle/>
          <a:p>
            <a:r>
              <a:rPr lang="en-US" dirty="0"/>
              <a:t>The NJ Supreme Court permits </a:t>
            </a:r>
            <a:r>
              <a:rPr lang="en-US" b="1" u="sng" dirty="0"/>
              <a:t>builders’ remedy</a:t>
            </a:r>
            <a:r>
              <a:rPr lang="en-US" dirty="0"/>
              <a:t> lawsuits. </a:t>
            </a:r>
          </a:p>
          <a:p>
            <a:r>
              <a:rPr lang="en-US" dirty="0"/>
              <a:t>Builders can sue municipalities to force compliance to court mandated quotas. </a:t>
            </a:r>
          </a:p>
          <a:p>
            <a:r>
              <a:rPr lang="en-US" dirty="0"/>
              <a:t>A builder potentially would be permitted to build more units at higher density in a non-compliant town, in the location where the builder wants, and not necessarily where the town might want. </a:t>
            </a:r>
          </a:p>
          <a:p>
            <a:r>
              <a:rPr lang="en-US" dirty="0"/>
              <a:t>A portion of the builder’s units is required to be affordable to persons of low and moderate income. </a:t>
            </a:r>
          </a:p>
        </p:txBody>
      </p:sp>
    </p:spTree>
    <p:extLst>
      <p:ext uri="{BB962C8B-B14F-4D97-AF65-F5344CB8AC3E}">
        <p14:creationId xmlns:p14="http://schemas.microsoft.com/office/powerpoint/2010/main" val="1438855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Mount Laurel III </a:t>
            </a:r>
          </a:p>
        </p:txBody>
      </p:sp>
      <p:sp>
        <p:nvSpPr>
          <p:cNvPr id="3" name="Content Placeholder 2"/>
          <p:cNvSpPr>
            <a:spLocks noGrp="1"/>
          </p:cNvSpPr>
          <p:nvPr>
            <p:ph idx="1"/>
          </p:nvPr>
        </p:nvSpPr>
        <p:spPr/>
        <p:txBody>
          <a:bodyPr>
            <a:normAutofit fontScale="92500" lnSpcReduction="10000"/>
          </a:bodyPr>
          <a:lstStyle/>
          <a:p>
            <a:r>
              <a:rPr lang="en-US"/>
              <a:t>1985: Fair Share Housing Act passed.</a:t>
            </a:r>
          </a:p>
          <a:p>
            <a:r>
              <a:rPr lang="en-US"/>
              <a:t>1986: Council on Affordable Housing created.</a:t>
            </a:r>
          </a:p>
          <a:p>
            <a:r>
              <a:rPr lang="en-US"/>
              <a:t>The Supreme Court orders builders’ remedy lawsuits transferred to the jurisdiction of COAH.</a:t>
            </a:r>
          </a:p>
          <a:p>
            <a:r>
              <a:rPr lang="en-US"/>
              <a:t>1986 – 2015:  COAH adopts 2 rounds of rules to address NJ’s AH need.  Gridlocks on round 3.</a:t>
            </a:r>
          </a:p>
          <a:p>
            <a:r>
              <a:rPr lang="en-US"/>
              <a:t>During this time the </a:t>
            </a:r>
            <a:r>
              <a:rPr lang="en-US" b="1"/>
              <a:t>Growth Share</a:t>
            </a:r>
            <a:r>
              <a:rPr lang="en-US"/>
              <a:t> model and </a:t>
            </a:r>
            <a:r>
              <a:rPr lang="en-US" b="1"/>
              <a:t>Regional Contribution Agreements</a:t>
            </a:r>
            <a:r>
              <a:rPr lang="en-US"/>
              <a:t> are abolished.</a:t>
            </a:r>
          </a:p>
          <a:p>
            <a:endParaRPr lang="en-US"/>
          </a:p>
          <a:p>
            <a:endParaRPr lang="en-US"/>
          </a:p>
        </p:txBody>
      </p:sp>
    </p:spTree>
    <p:extLst>
      <p:ext uri="{BB962C8B-B14F-4D97-AF65-F5344CB8AC3E}">
        <p14:creationId xmlns:p14="http://schemas.microsoft.com/office/powerpoint/2010/main" val="2264421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Mount Laurel IV</a:t>
            </a:r>
          </a:p>
        </p:txBody>
      </p:sp>
      <p:sp>
        <p:nvSpPr>
          <p:cNvPr id="3" name="Content Placeholder 2"/>
          <p:cNvSpPr>
            <a:spLocks noGrp="1"/>
          </p:cNvSpPr>
          <p:nvPr>
            <p:ph idx="1"/>
          </p:nvPr>
        </p:nvSpPr>
        <p:spPr/>
        <p:txBody>
          <a:bodyPr>
            <a:normAutofit/>
          </a:bodyPr>
          <a:lstStyle/>
          <a:p>
            <a:r>
              <a:rPr lang="en-US" dirty="0"/>
              <a:t>2015:  COAH is abolished. Builders’ remedy lawsuits return to the trial courts.</a:t>
            </a:r>
          </a:p>
          <a:p>
            <a:r>
              <a:rPr lang="en-US" dirty="0"/>
              <a:t>2018:  Judge Jacobson defines new methodology for NJ’s round 3 AH need. The ruling employs estimates of:</a:t>
            </a:r>
          </a:p>
          <a:p>
            <a:pPr lvl="1"/>
            <a:r>
              <a:rPr lang="en-US" dirty="0"/>
              <a:t>Households and wealth</a:t>
            </a:r>
          </a:p>
          <a:p>
            <a:pPr lvl="1"/>
            <a:r>
              <a:rPr lang="en-US" dirty="0"/>
              <a:t>Jobs and population growth</a:t>
            </a:r>
          </a:p>
          <a:p>
            <a:pPr lvl="1"/>
            <a:r>
              <a:rPr lang="en-US" dirty="0"/>
              <a:t>Available acreage</a:t>
            </a:r>
          </a:p>
          <a:p>
            <a:pPr lvl="8"/>
            <a:endParaRPr lang="en-US" dirty="0"/>
          </a:p>
          <a:p>
            <a:pPr lvl="7"/>
            <a:endParaRPr lang="en-US" dirty="0"/>
          </a:p>
        </p:txBody>
      </p:sp>
    </p:spTree>
    <p:extLst>
      <p:ext uri="{BB962C8B-B14F-4D97-AF65-F5344CB8AC3E}">
        <p14:creationId xmlns:p14="http://schemas.microsoft.com/office/powerpoint/2010/main" val="740880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BT Round 3 Fair Share Plan</a:t>
            </a:r>
          </a:p>
        </p:txBody>
      </p:sp>
      <p:sp>
        <p:nvSpPr>
          <p:cNvPr id="3" name="Content Placeholder 2"/>
          <p:cNvSpPr>
            <a:spLocks noGrp="1"/>
          </p:cNvSpPr>
          <p:nvPr>
            <p:ph idx="1"/>
          </p:nvPr>
        </p:nvSpPr>
        <p:spPr/>
        <p:txBody>
          <a:bodyPr>
            <a:normAutofit fontScale="92500" lnSpcReduction="20000"/>
          </a:bodyPr>
          <a:lstStyle/>
          <a:p>
            <a:r>
              <a:rPr lang="en-US" dirty="0"/>
              <a:t>Round 3 spans 1987-2025. The plan features:</a:t>
            </a:r>
          </a:p>
          <a:p>
            <a:pPr lvl="2"/>
            <a:r>
              <a:rPr lang="en-US" dirty="0"/>
              <a:t>Rehabilitation obligation of 44 units.</a:t>
            </a:r>
          </a:p>
          <a:p>
            <a:pPr lvl="2"/>
            <a:r>
              <a:rPr lang="en-US" dirty="0"/>
              <a:t>Prior Round obligation of 508 units.  Major contributors are found in the VA, Society Hill and the Cedars. </a:t>
            </a:r>
            <a:endParaRPr lang="en-US" dirty="0">
              <a:highlight>
                <a:srgbClr val="FFFF00"/>
              </a:highlight>
            </a:endParaRPr>
          </a:p>
          <a:p>
            <a:pPr lvl="2"/>
            <a:r>
              <a:rPr lang="en-US" dirty="0"/>
              <a:t>Gap Present Need of 435 units. Major contributors are found in prior RCAs, the VA, Society Hill, and the Cedars.</a:t>
            </a:r>
          </a:p>
          <a:p>
            <a:pPr lvl="2"/>
            <a:r>
              <a:rPr lang="en-US" dirty="0"/>
              <a:t>Prospective Need of 438 units.  Major contributors are Valley Brook II, Dewy Meadow,  and </a:t>
            </a:r>
            <a:r>
              <a:rPr lang="en-US" dirty="0" err="1"/>
              <a:t>Mountainview</a:t>
            </a:r>
            <a:r>
              <a:rPr lang="en-US" dirty="0"/>
              <a:t>.</a:t>
            </a:r>
          </a:p>
          <a:p>
            <a:r>
              <a:rPr lang="en-US" dirty="0"/>
              <a:t>In each round, BT has honored its obligation as outlined by COAH and now by the court.</a:t>
            </a:r>
          </a:p>
          <a:p>
            <a:pPr lvl="2"/>
            <a:endParaRPr lang="en-US" dirty="0"/>
          </a:p>
          <a:p>
            <a:pPr marL="0" indent="0">
              <a:buNone/>
            </a:pPr>
            <a:r>
              <a:rPr lang="en-US" dirty="0"/>
              <a:t>	</a:t>
            </a:r>
          </a:p>
          <a:p>
            <a:pPr lvl="2"/>
            <a:endParaRPr lang="en-US" dirty="0"/>
          </a:p>
          <a:p>
            <a:pPr lvl="2"/>
            <a:endParaRPr lang="en-US" dirty="0"/>
          </a:p>
          <a:p>
            <a:endParaRPr lang="en-US" dirty="0"/>
          </a:p>
        </p:txBody>
      </p:sp>
    </p:spTree>
    <p:extLst>
      <p:ext uri="{BB962C8B-B14F-4D97-AF65-F5344CB8AC3E}">
        <p14:creationId xmlns:p14="http://schemas.microsoft.com/office/powerpoint/2010/main" val="264583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Players</a:t>
            </a:r>
          </a:p>
        </p:txBody>
      </p:sp>
      <p:sp>
        <p:nvSpPr>
          <p:cNvPr id="3" name="Content Placeholder 2"/>
          <p:cNvSpPr>
            <a:spLocks noGrp="1"/>
          </p:cNvSpPr>
          <p:nvPr>
            <p:ph idx="1"/>
          </p:nvPr>
        </p:nvSpPr>
        <p:spPr/>
        <p:txBody>
          <a:bodyPr>
            <a:normAutofit fontScale="85000" lnSpcReduction="10000"/>
          </a:bodyPr>
          <a:lstStyle/>
          <a:p>
            <a:r>
              <a:rPr lang="en-US" b="1" dirty="0"/>
              <a:t>Fair Share Housing Center </a:t>
            </a:r>
            <a:r>
              <a:rPr lang="en-US" dirty="0"/>
              <a:t> Founded in 1975, the FSHC is a public interest organization devoted to defending the enforcement of the Mount Laurel doctrine.</a:t>
            </a:r>
          </a:p>
          <a:p>
            <a:r>
              <a:rPr lang="en-US" b="1" dirty="0"/>
              <a:t>Judge Thomas C. Miller</a:t>
            </a:r>
            <a:r>
              <a:rPr lang="en-US" dirty="0"/>
              <a:t> is a judge on Vicinage 13 of the New Jersey Superior Court, Somerset County. He was confirmed to court in April 2011 following his appointment by Governor Chris Christie.</a:t>
            </a:r>
          </a:p>
          <a:p>
            <a:r>
              <a:rPr lang="en-US" b="1" dirty="0"/>
              <a:t>Adam M. Gordon, Esq</a:t>
            </a:r>
            <a:r>
              <a:rPr lang="en-US" dirty="0"/>
              <a:t>. (Fair Share Housing Center)</a:t>
            </a:r>
          </a:p>
          <a:p>
            <a:r>
              <a:rPr lang="en-US" dirty="0"/>
              <a:t>Court-appointed </a:t>
            </a:r>
            <a:r>
              <a:rPr lang="en-US" b="1" dirty="0"/>
              <a:t>Special Masters</a:t>
            </a:r>
            <a:endParaRPr lang="en-US" dirty="0"/>
          </a:p>
          <a:p>
            <a:endParaRPr lang="en-US" dirty="0"/>
          </a:p>
        </p:txBody>
      </p:sp>
    </p:spTree>
    <p:extLst>
      <p:ext uri="{BB962C8B-B14F-4D97-AF65-F5344CB8AC3E}">
        <p14:creationId xmlns:p14="http://schemas.microsoft.com/office/powerpoint/2010/main" val="12751567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Uigh" typeface="Microsoft Uighur"/>
        <a:font script="Beng" typeface="Vrinda"/>
        <a:font script="Thai" typeface="Angsana New"/>
        <a:font script="Mlym" typeface="Kartika"/>
        <a:font script="Yiii" typeface="Microsoft Yi Baiti"/>
        <a:font script="Cher" typeface="Plantagenet Cherokee"/>
        <a:font script="Orya" typeface="Kalinga"/>
        <a:font script="Geor" typeface="Sylfaen"/>
        <a:font script="Gujr" typeface="Shruti"/>
        <a:font script="Viet" typeface="Times New Roman"/>
        <a:font script="Arab" typeface="Times New Roman"/>
        <a:font script="Hebr" typeface="Times New Roman"/>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MoolBoran"/>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ajorFont>
      <a:minorFont>
        <a:latin typeface="Calibri"/>
        <a:ea typeface=""/>
        <a:cs typeface=""/>
        <a:font script="Uigh" typeface="Microsoft Uighur"/>
        <a:font script="Beng" typeface="Vrinda"/>
        <a:font script="Thai" typeface="Cordia New"/>
        <a:font script="Mlym" typeface="Kartika"/>
        <a:font script="Yiii" typeface="Microsoft Yi Baiti"/>
        <a:font script="Cher" typeface="Plantagenet Cherokee"/>
        <a:font script="Orya" typeface="Kalinga"/>
        <a:font script="Geor" typeface="Sylfaen"/>
        <a:font script="Gujr" typeface="Shruti"/>
        <a:font script="Viet" typeface="Arial"/>
        <a:font script="Arab" typeface="Arial"/>
        <a:font script="Hebr" typeface="Arial"/>
        <a:font script="Telu" typeface="Gautami"/>
        <a:font script="Ethi" typeface="Nyala"/>
        <a:font script="Jpan" typeface="ＭＳ Ｐゴシック"/>
        <a:font script="Sinh" typeface="Iskoola Pota"/>
        <a:font script="Taml" typeface="Latha"/>
        <a:font script="Deva" typeface="Mangal"/>
        <a:font script="Knda" typeface="Tunga"/>
        <a:font script="Tibt" typeface="Microsoft Himalaya"/>
        <a:font script="Khmr" typeface="DaunPenh"/>
        <a:font script="Hant" typeface="新細明體"/>
        <a:font script="Laoo" typeface="DokChampa"/>
        <a:font script="Mong" typeface="Mongolian Baiti"/>
        <a:font script="Hans" typeface="宋体"/>
        <a:font script="Guru" typeface="Raavi"/>
        <a:font script="Thaa" typeface="MV Boli"/>
        <a:font script="Cans" typeface="Euphemia"/>
        <a:font script="Hang" typeface="맑은 고딕"/>
        <a:font script="Syrc" typeface="Estrangelo Edess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2914</TotalTime>
  <Words>1357</Words>
  <Application>Microsoft Office PowerPoint</Application>
  <PresentationFormat>On-screen Show (4:3)</PresentationFormat>
  <Paragraphs>124</Paragraphs>
  <Slides>18</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Affordable Housing Task Force</vt:lpstr>
      <vt:lpstr>What is Affordable Housing (AH)?</vt:lpstr>
      <vt:lpstr>Who qualifies for AH?</vt:lpstr>
      <vt:lpstr>Some history of affordable housing in NJ</vt:lpstr>
      <vt:lpstr>Mount Laurel II (1983)</vt:lpstr>
      <vt:lpstr>Mount Laurel III </vt:lpstr>
      <vt:lpstr>Mount Laurel IV</vt:lpstr>
      <vt:lpstr>BT Round 3 Fair Share Plan</vt:lpstr>
      <vt:lpstr>Key Players</vt:lpstr>
      <vt:lpstr>Consequences of Non-Compliance</vt:lpstr>
      <vt:lpstr>Consequence of Non-Compliance (continued) </vt:lpstr>
      <vt:lpstr>Consequence of Non-Compliance (continued)</vt:lpstr>
      <vt:lpstr>Consequence of Non-Compliance (continued) </vt:lpstr>
      <vt:lpstr>Consequence of Non-Compliance (continued)</vt:lpstr>
      <vt:lpstr>Can BT manage its own AH? </vt:lpstr>
      <vt:lpstr>Legislative Change</vt:lpstr>
      <vt:lpstr>Summary</vt:lpstr>
      <vt:lpstr>Helpful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Affordable Housing</dc:title>
  <dc:creator>Tom</dc:creator>
  <cp:lastModifiedBy>Rhonda Pisano</cp:lastModifiedBy>
  <cp:revision>32</cp:revision>
  <cp:lastPrinted>2019-10-18T16:12:54Z</cp:lastPrinted>
  <dcterms:created xsi:type="dcterms:W3CDTF">2019-10-20T16:13:35Z</dcterms:created>
  <dcterms:modified xsi:type="dcterms:W3CDTF">2019-10-23T16:15:24Z</dcterms:modified>
</cp:coreProperties>
</file>